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9" r:id="rId5"/>
    <p:sldId id="260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0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BCD35-55E8-4324-83F7-BD30C2A29E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AA2BBC-4DFC-42EE-94D7-C31A6F7E2D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04AF2B-C309-4810-9A89-EFB6CA285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F5C33-CA48-4105-9196-1D25101D201B}" type="datetimeFigureOut">
              <a:rPr lang="en-CA" smtClean="0"/>
              <a:t>2020-10-28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FBE77D-7A27-4922-BD5C-317E522B1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47CCF6-35F7-4285-A075-77E211EDA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4A4AB-82F2-4AFE-B906-B15F983CF09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22250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2B85C-E620-407A-9AE8-6CE6EE86F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E10A69-F990-4326-8E27-55E8F4F4E8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D30912-752D-4E08-B78D-36BF1307E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F5C33-CA48-4105-9196-1D25101D201B}" type="datetimeFigureOut">
              <a:rPr lang="en-CA" smtClean="0"/>
              <a:t>2020-10-28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0E5910-E93D-4084-B592-125E8A24B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FB7ACE-5233-4A75-95DF-5DCE3BC64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4A4AB-82F2-4AFE-B906-B15F983CF09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25446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F1A65B-A4CC-43A4-9536-2D177C43FE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9580DD-DC0C-4C28-BD3C-D324A6359E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55C0E1-A294-468E-AA27-98682F084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F5C33-CA48-4105-9196-1D25101D201B}" type="datetimeFigureOut">
              <a:rPr lang="en-CA" smtClean="0"/>
              <a:t>2020-10-28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5DEE97-F270-46C0-A183-C9ED1EA28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DD6567-5795-4EA6-9A4A-485D427A6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4A4AB-82F2-4AFE-B906-B15F983CF09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83001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5FEF80-F188-4319-9982-3CD393902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27CE52-506E-4D2E-AC2D-605D1CDC9C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A1D614-32A4-41C4-967D-54F2D4639E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F5C33-CA48-4105-9196-1D25101D201B}" type="datetimeFigureOut">
              <a:rPr lang="en-CA" smtClean="0"/>
              <a:t>2020-10-28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DB730C-1435-436D-9FA6-7DB3844A2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72ACE0-41A5-4337-B48D-FAF6A4627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4A4AB-82F2-4AFE-B906-B15F983CF09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03964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59EB7-C0F5-4C17-AAA9-D65CF78F1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5C9587-7F94-4F62-A890-BF21C8D390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D95BD4-A189-4127-9E26-AEAAE0E36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F5C33-CA48-4105-9196-1D25101D201B}" type="datetimeFigureOut">
              <a:rPr lang="en-CA" smtClean="0"/>
              <a:t>2020-10-28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AA83F9-5D33-43CA-AB26-50906DBAD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4D1AA3-3638-4897-AFBC-98AA08648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4A4AB-82F2-4AFE-B906-B15F983CF09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80199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50566-1DEC-421E-B6EA-A680ACE9C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ED32A8-F1B4-4C8C-B6B8-2AD537B286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066BEA-E4CE-49AC-A5DC-19C5316FF2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08BE3B-BBEB-4AC0-80A2-DADF18732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F5C33-CA48-4105-9196-1D25101D201B}" type="datetimeFigureOut">
              <a:rPr lang="en-CA" smtClean="0"/>
              <a:t>2020-10-28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02A857-8FF8-4FCD-BBE8-88ACCF378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DDD69D-E353-45EB-AC91-337D751EA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4A4AB-82F2-4AFE-B906-B15F983CF09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23465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B0FF73-D067-4AF6-A85C-99993287A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4892B9-D7D6-427E-8073-E71B10DC44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F01268-31BA-422E-AC5D-CCE9890F54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B69732-23B2-42A7-A419-FB75613779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7874D2-AE3E-4590-800B-32D4F087D7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8E72BFE-5746-4E22-83C2-F1AA210EA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F5C33-CA48-4105-9196-1D25101D201B}" type="datetimeFigureOut">
              <a:rPr lang="en-CA" smtClean="0"/>
              <a:t>2020-10-28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72756C-5F39-4A39-BA63-FD1795DFD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338E20B-2B50-4882-860C-F26A37A29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4A4AB-82F2-4AFE-B906-B15F983CF09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60942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D42AE-5313-4E81-ACCA-2726E05A6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F57990-FA0D-4DDC-8F4C-20D86F761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F5C33-CA48-4105-9196-1D25101D201B}" type="datetimeFigureOut">
              <a:rPr lang="en-CA" smtClean="0"/>
              <a:t>2020-10-28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D19E8E-0309-49E8-A2D2-0C84FC2AD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BB4C01-2B35-4B80-AD2E-291D76BDA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4A4AB-82F2-4AFE-B906-B15F983CF09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30750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41DCE96-9E7F-4B14-B688-87A70B1E3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F5C33-CA48-4105-9196-1D25101D201B}" type="datetimeFigureOut">
              <a:rPr lang="en-CA" smtClean="0"/>
              <a:t>2020-10-28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F2B6B9-B560-406F-BAB7-4D599FD27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E95A3A-EC01-4163-B5B6-B6B77A09F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4A4AB-82F2-4AFE-B906-B15F983CF09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13038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A21C2-28BF-4926-9B7B-1164E97DC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9E6A4A-0382-4BDF-91EC-0211F3FFCD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71EBA9-513B-4010-A877-57782DC43A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075A2C-EB37-43AE-A178-A544BD17D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F5C33-CA48-4105-9196-1D25101D201B}" type="datetimeFigureOut">
              <a:rPr lang="en-CA" smtClean="0"/>
              <a:t>2020-10-28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7BEE34-10AE-40A3-972B-14AE430EA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C582FF-1FE1-4354-90B2-A1D42B0CE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4A4AB-82F2-4AFE-B906-B15F983CF09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44921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272CFA-1486-4257-B85B-E3C76C009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E22699-39E5-4DB1-9437-2CFCF19F53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27CEC8-FC6D-456A-ADD3-CCCCBB6613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426379-C7E7-420F-8D3E-0DE065653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F5C33-CA48-4105-9196-1D25101D201B}" type="datetimeFigureOut">
              <a:rPr lang="en-CA" smtClean="0"/>
              <a:t>2020-10-28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5EBA09-C598-4F13-9DF9-A84C97D9D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F14C43-5FB9-4E88-9200-774270247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4A4AB-82F2-4AFE-B906-B15F983CF09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79034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B35678E-595B-4E83-AFAF-CFFB85585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9756EA-F6AD-4002-921C-C28B30DA97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44F7E6-77A9-4449-AAFA-F99EB64583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F5C33-CA48-4105-9196-1D25101D201B}" type="datetimeFigureOut">
              <a:rPr lang="en-CA" smtClean="0"/>
              <a:t>2020-10-28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BA7F23-7958-4E09-9B74-6F999342F2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E0D691-EFCB-47E3-939B-B4F03025EE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94A4AB-82F2-4AFE-B906-B15F983CF09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71088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my-cms.rotary.org/en/take-action/develop-projects/lifecycle-project?embed=true#evaluate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my-cms.rotary.org/en/take-action/develop-projects/lifecycle-project?embed=true#implement" TargetMode="External"/><Relationship Id="rId5" Type="http://schemas.openxmlformats.org/officeDocument/2006/relationships/hyperlink" Target="https://my-cms.rotary.org/en/take-action/develop-projects/lifecycle-project?embed=true#acquire" TargetMode="External"/><Relationship Id="rId4" Type="http://schemas.openxmlformats.org/officeDocument/2006/relationships/hyperlink" Target="https://my-cms.rotary.org/en/take-action/develop-projects/lifecycle-project?embed=true#plan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3676687F-F56E-4D58-8EDC-8D9B2666F1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028" y="2711370"/>
            <a:ext cx="5143500" cy="3429000"/>
          </a:xfrm>
          <a:prstGeom prst="rect">
            <a:avLst/>
          </a:prstGeom>
        </p:spPr>
      </p:pic>
      <p:pic>
        <p:nvPicPr>
          <p:cNvPr id="4" name="Picture 3" descr="District 7080 logo">
            <a:extLst>
              <a:ext uri="{FF2B5EF4-FFF2-40B4-BE49-F238E27FC236}">
                <a16:creationId xmlns:a16="http://schemas.microsoft.com/office/drawing/2014/main" id="{ED540DD6-AD3C-4AA8-BAE7-136A5AA2205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900" y="493712"/>
            <a:ext cx="3557588" cy="1487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479C4FA5-E57D-4A05-AA28-E652124348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4475" y="923925"/>
            <a:ext cx="2100263" cy="3034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D2FC7C5-227A-4331-890C-75E3B7E871EC}"/>
              </a:ext>
            </a:extLst>
          </p:cNvPr>
          <p:cNvSpPr/>
          <p:nvPr/>
        </p:nvSpPr>
        <p:spPr>
          <a:xfrm>
            <a:off x="2550580" y="2967335"/>
            <a:ext cx="709085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International Service Committee</a:t>
            </a:r>
          </a:p>
          <a:p>
            <a:pPr algn="ctr"/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28 October 2020</a:t>
            </a:r>
            <a:endParaRPr lang="en-US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98326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strict 7080 logo">
            <a:extLst>
              <a:ext uri="{FF2B5EF4-FFF2-40B4-BE49-F238E27FC236}">
                <a16:creationId xmlns:a16="http://schemas.microsoft.com/office/drawing/2014/main" id="{ED540DD6-AD3C-4AA8-BAE7-136A5AA2205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32" y="175249"/>
            <a:ext cx="2637204" cy="109194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D2FC7C5-227A-4331-890C-75E3B7E871EC}"/>
              </a:ext>
            </a:extLst>
          </p:cNvPr>
          <p:cNvSpPr/>
          <p:nvPr/>
        </p:nvSpPr>
        <p:spPr>
          <a:xfrm>
            <a:off x="6600267" y="5548886"/>
            <a:ext cx="5472129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International Service Committee</a:t>
            </a:r>
          </a:p>
          <a:p>
            <a:pPr algn="ctr"/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28 October 2020</a:t>
            </a:r>
            <a:endParaRPr lang="en-US" sz="2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1C69684-824C-4658-9901-D6F17580738C}"/>
              </a:ext>
            </a:extLst>
          </p:cNvPr>
          <p:cNvSpPr txBox="1"/>
          <p:nvPr/>
        </p:nvSpPr>
        <p:spPr>
          <a:xfrm>
            <a:off x="2874666" y="1153308"/>
            <a:ext cx="7451202" cy="4163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CA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CHAIR: RAJBIR(ROGER) S MANN		RC CAMBRIDGE – PRESTON HESPELER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C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ISC MEETING WEDNESDAY, OCTOBER 28 2020  6.00 – 7.30 PM</a:t>
            </a:r>
            <a:endParaRPr lang="en-C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C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6.00 – 6.30 Introductions 			Chair and members</a:t>
            </a:r>
            <a:endParaRPr lang="en-C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C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6.30	International Service Projects		Chair</a:t>
            </a:r>
            <a:endParaRPr lang="en-C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C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6.40	Resources				Chair</a:t>
            </a:r>
            <a:endParaRPr lang="en-C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C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6.45	Grants, DDF, Funding 		Norm </a:t>
            </a:r>
            <a:r>
              <a:rPr lang="en-CA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Bindon</a:t>
            </a:r>
            <a:r>
              <a:rPr lang="en-C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DRFC</a:t>
            </a:r>
            <a:endParaRPr lang="en-C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C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7.00	Rotary Friendship Exchange		Eva Quijano RFE Ch	</a:t>
            </a:r>
            <a:endParaRPr lang="en-C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C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7.10	West Pokot Water Project		</a:t>
            </a:r>
            <a:r>
              <a:rPr lang="en-CA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Henry E. (Jim) Moore                  </a:t>
            </a:r>
            <a:r>
              <a:rPr lang="en-CA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RC </a:t>
            </a:r>
            <a:r>
              <a:rPr lang="en-CA" sz="16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GuelphWellington</a:t>
            </a:r>
            <a:r>
              <a:rPr lang="en-CA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C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CA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7.20	Closing remarks				Chair, members</a:t>
            </a:r>
            <a:endParaRPr lang="en-C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CA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Next Meeting					December 16,2020</a:t>
            </a:r>
            <a:endParaRPr lang="en-C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EC984B7-D7F8-42EB-BB1A-E945FEF160F7}"/>
              </a:ext>
            </a:extLst>
          </p:cNvPr>
          <p:cNvSpPr/>
          <p:nvPr/>
        </p:nvSpPr>
        <p:spPr>
          <a:xfrm>
            <a:off x="4991551" y="124711"/>
            <a:ext cx="267188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3009031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37F7FDF-7370-4BF7-ACE4-DACBB2A6A1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138" y="2954790"/>
            <a:ext cx="4606725" cy="3071149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 descr="District 7080 logo">
            <a:extLst>
              <a:ext uri="{FF2B5EF4-FFF2-40B4-BE49-F238E27FC236}">
                <a16:creationId xmlns:a16="http://schemas.microsoft.com/office/drawing/2014/main" id="{ED540DD6-AD3C-4AA8-BAE7-136A5AA2205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32" y="175249"/>
            <a:ext cx="2637204" cy="109194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D2FC7C5-227A-4331-890C-75E3B7E871EC}"/>
              </a:ext>
            </a:extLst>
          </p:cNvPr>
          <p:cNvSpPr/>
          <p:nvPr/>
        </p:nvSpPr>
        <p:spPr>
          <a:xfrm>
            <a:off x="6600267" y="5548886"/>
            <a:ext cx="5472129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International Service Committee</a:t>
            </a:r>
          </a:p>
          <a:p>
            <a:pPr algn="ctr"/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28 October 2020</a:t>
            </a:r>
            <a:endParaRPr lang="en-US" sz="2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EC984B7-D7F8-42EB-BB1A-E945FEF160F7}"/>
              </a:ext>
            </a:extLst>
          </p:cNvPr>
          <p:cNvSpPr/>
          <p:nvPr/>
        </p:nvSpPr>
        <p:spPr>
          <a:xfrm>
            <a:off x="4331569" y="147109"/>
            <a:ext cx="453739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Lifecycle of a project</a:t>
            </a:r>
            <a:endParaRPr lang="en-US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9C40B7-6594-4DB0-A5D4-EE899ECDB1E2}"/>
              </a:ext>
            </a:extLst>
          </p:cNvPr>
          <p:cNvSpPr txBox="1"/>
          <p:nvPr/>
        </p:nvSpPr>
        <p:spPr>
          <a:xfrm>
            <a:off x="3553232" y="721222"/>
            <a:ext cx="609407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CA" sz="4000" b="1" i="0" u="none" strike="noStrike" dirty="0">
                <a:solidFill>
                  <a:schemeClr val="accent6">
                    <a:lumMod val="75000"/>
                  </a:schemeClr>
                </a:solidFill>
                <a:effectLst/>
                <a:latin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Planning &amp; organizing</a:t>
            </a:r>
            <a:endParaRPr lang="en-CA" sz="4000" b="1" i="0" u="none" strike="noStrike" dirty="0">
              <a:solidFill>
                <a:schemeClr val="accent6">
                  <a:lumMod val="75000"/>
                </a:schemeClr>
              </a:solidFill>
              <a:effectLst/>
              <a:latin typeface="Open Sans"/>
            </a:endParaRPr>
          </a:p>
          <a:p>
            <a:pPr algn="l" rtl="0"/>
            <a:endParaRPr lang="en-CA" sz="4000" b="1" i="0" dirty="0">
              <a:solidFill>
                <a:schemeClr val="accent6">
                  <a:lumMod val="75000"/>
                </a:schemeClr>
              </a:solidFill>
              <a:effectLst/>
              <a:latin typeface="Open Sans"/>
            </a:endParaRPr>
          </a:p>
          <a:p>
            <a:pPr algn="l" rtl="0"/>
            <a:r>
              <a:rPr lang="en-CA" sz="4000" b="1" i="0" u="none" strike="noStrike" dirty="0">
                <a:solidFill>
                  <a:schemeClr val="accent6">
                    <a:lumMod val="75000"/>
                  </a:schemeClr>
                </a:solidFill>
                <a:effectLst/>
                <a:latin typeface="Open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Acquiring resources</a:t>
            </a:r>
            <a:endParaRPr lang="en-CA" sz="4000" b="1" i="0" u="none" strike="noStrike" dirty="0">
              <a:solidFill>
                <a:schemeClr val="accent6">
                  <a:lumMod val="75000"/>
                </a:schemeClr>
              </a:solidFill>
              <a:effectLst/>
              <a:latin typeface="Open Sans"/>
            </a:endParaRPr>
          </a:p>
          <a:p>
            <a:pPr algn="l" rtl="0"/>
            <a:endParaRPr lang="en-CA" sz="4000" b="1" i="0" dirty="0">
              <a:solidFill>
                <a:schemeClr val="accent6">
                  <a:lumMod val="75000"/>
                </a:schemeClr>
              </a:solidFill>
              <a:effectLst/>
              <a:latin typeface="Open Sans"/>
            </a:endParaRPr>
          </a:p>
          <a:p>
            <a:pPr algn="l" rtl="0"/>
            <a:r>
              <a:rPr lang="en-CA" sz="4000" b="1" i="0" u="none" strike="noStrike" dirty="0">
                <a:solidFill>
                  <a:schemeClr val="accent6">
                    <a:lumMod val="75000"/>
                  </a:schemeClr>
                </a:solidFill>
                <a:effectLst/>
                <a:latin typeface="Open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Implementing your project</a:t>
            </a:r>
            <a:endParaRPr lang="en-CA" sz="4000" b="1" i="0" u="none" strike="noStrike" dirty="0">
              <a:solidFill>
                <a:schemeClr val="accent6">
                  <a:lumMod val="75000"/>
                </a:schemeClr>
              </a:solidFill>
              <a:effectLst/>
              <a:latin typeface="Open Sans"/>
            </a:endParaRPr>
          </a:p>
          <a:p>
            <a:pPr algn="l" rtl="0"/>
            <a:endParaRPr lang="en-CA" sz="4000" b="1" i="0" dirty="0">
              <a:solidFill>
                <a:schemeClr val="accent6">
                  <a:lumMod val="75000"/>
                </a:schemeClr>
              </a:solidFill>
              <a:effectLst/>
              <a:latin typeface="Open Sans"/>
            </a:endParaRPr>
          </a:p>
          <a:p>
            <a:pPr algn="l" rtl="0"/>
            <a:r>
              <a:rPr lang="en-CA" sz="4000" b="1" i="0" u="none" strike="noStrike" dirty="0">
                <a:solidFill>
                  <a:schemeClr val="accent6">
                    <a:lumMod val="75000"/>
                  </a:schemeClr>
                </a:solidFill>
                <a:effectLst/>
                <a:latin typeface="Open San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Evaluating &amp; promoting</a:t>
            </a:r>
            <a:endParaRPr lang="en-CA" sz="4000" b="1" i="0" dirty="0">
              <a:solidFill>
                <a:schemeClr val="accent6">
                  <a:lumMod val="75000"/>
                </a:schemeClr>
              </a:solidFill>
              <a:effectLst/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4883976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strict 7080 logo">
            <a:extLst>
              <a:ext uri="{FF2B5EF4-FFF2-40B4-BE49-F238E27FC236}">
                <a16:creationId xmlns:a16="http://schemas.microsoft.com/office/drawing/2014/main" id="{ED540DD6-AD3C-4AA8-BAE7-136A5AA2205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32" y="175249"/>
            <a:ext cx="2637204" cy="109194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D2FC7C5-227A-4331-890C-75E3B7E871EC}"/>
              </a:ext>
            </a:extLst>
          </p:cNvPr>
          <p:cNvSpPr/>
          <p:nvPr/>
        </p:nvSpPr>
        <p:spPr>
          <a:xfrm>
            <a:off x="6600267" y="5548886"/>
            <a:ext cx="5472129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International Service Committee</a:t>
            </a:r>
          </a:p>
          <a:p>
            <a:pPr algn="ctr"/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28 October 2020</a:t>
            </a:r>
            <a:endParaRPr lang="en-US" sz="2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EC984B7-D7F8-42EB-BB1A-E945FEF160F7}"/>
              </a:ext>
            </a:extLst>
          </p:cNvPr>
          <p:cNvSpPr/>
          <p:nvPr/>
        </p:nvSpPr>
        <p:spPr>
          <a:xfrm>
            <a:off x="4363724" y="259557"/>
            <a:ext cx="447308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Roadmap to success</a:t>
            </a:r>
            <a:endParaRPr lang="en-US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EC5105-88B8-425D-8365-20B386287D67}"/>
              </a:ext>
            </a:extLst>
          </p:cNvPr>
          <p:cNvSpPr txBox="1"/>
          <p:nvPr/>
        </p:nvSpPr>
        <p:spPr>
          <a:xfrm>
            <a:off x="1566726" y="1127572"/>
            <a:ext cx="10067080" cy="40164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00" indent="-285750">
              <a:buFont typeface="Arial" panose="020B0604020202020204" pitchFamily="34" charset="0"/>
              <a:buChar char="•"/>
            </a:pPr>
            <a:r>
              <a:rPr lang="en-CA" sz="2400" dirty="0"/>
              <a:t>Aligning a project or grant with Rotary’s areas of focus</a:t>
            </a:r>
          </a:p>
          <a:p>
            <a:pPr marL="36000" indent="-285750">
              <a:buFont typeface="Arial" panose="020B0604020202020204" pitchFamily="34" charset="0"/>
              <a:buChar char="•"/>
            </a:pPr>
            <a:endParaRPr lang="en-CA" sz="900" dirty="0"/>
          </a:p>
          <a:p>
            <a:pPr marL="36000" indent="-285750">
              <a:buFont typeface="Arial" panose="020B0604020202020204" pitchFamily="34" charset="0"/>
              <a:buChar char="•"/>
            </a:pPr>
            <a:r>
              <a:rPr lang="en-CA" sz="2400" dirty="0"/>
              <a:t> Obtaining assistance with project design, planning, and implementation </a:t>
            </a:r>
          </a:p>
          <a:p>
            <a:pPr marL="36000" indent="-285750">
              <a:buFont typeface="Arial" panose="020B0604020202020204" pitchFamily="34" charset="0"/>
              <a:buChar char="•"/>
            </a:pPr>
            <a:endParaRPr lang="en-CA" sz="900" dirty="0"/>
          </a:p>
          <a:p>
            <a:pPr marL="36000" indent="-285750">
              <a:buFont typeface="Arial" panose="020B0604020202020204" pitchFamily="34" charset="0"/>
              <a:buChar char="•"/>
            </a:pPr>
            <a:r>
              <a:rPr lang="en-CA" sz="2400" dirty="0"/>
              <a:t>Obtaining information about the global grant process</a:t>
            </a:r>
          </a:p>
          <a:p>
            <a:pPr marL="36000" indent="-285750">
              <a:buFont typeface="Arial" panose="020B0604020202020204" pitchFamily="34" charset="0"/>
              <a:buChar char="•"/>
            </a:pPr>
            <a:endParaRPr lang="en-CA" sz="900" dirty="0"/>
          </a:p>
          <a:p>
            <a:pPr marL="36000" indent="-285750">
              <a:buFont typeface="Arial" panose="020B0604020202020204" pitchFamily="34" charset="0"/>
              <a:buChar char="•"/>
            </a:pPr>
            <a:r>
              <a:rPr lang="en-CA" sz="2400" dirty="0"/>
              <a:t>Conducting a community assessment </a:t>
            </a:r>
          </a:p>
          <a:p>
            <a:pPr marL="36000" indent="-285750">
              <a:buFont typeface="Arial" panose="020B0604020202020204" pitchFamily="34" charset="0"/>
              <a:buChar char="•"/>
            </a:pPr>
            <a:endParaRPr lang="en-CA" sz="900" dirty="0"/>
          </a:p>
          <a:p>
            <a:pPr marL="36000" indent="-285750">
              <a:buFont typeface="Arial" panose="020B0604020202020204" pitchFamily="34" charset="0"/>
              <a:buChar char="•"/>
            </a:pPr>
            <a:r>
              <a:rPr lang="en-CA" sz="2400" dirty="0"/>
              <a:t> Identifying local and international partners </a:t>
            </a:r>
          </a:p>
          <a:p>
            <a:pPr marL="36000" indent="-285750">
              <a:buFont typeface="Arial" panose="020B0604020202020204" pitchFamily="34" charset="0"/>
              <a:buChar char="•"/>
            </a:pPr>
            <a:endParaRPr lang="en-CA" sz="900" dirty="0"/>
          </a:p>
          <a:p>
            <a:pPr marL="36000" indent="-285750">
              <a:buFont typeface="Arial" panose="020B0604020202020204" pitchFamily="34" charset="0"/>
              <a:buChar char="•"/>
            </a:pPr>
            <a:r>
              <a:rPr lang="en-CA" sz="2400" dirty="0"/>
              <a:t> Securing funding </a:t>
            </a:r>
          </a:p>
          <a:p>
            <a:pPr marL="36000" indent="-285750">
              <a:buFont typeface="Arial" panose="020B0604020202020204" pitchFamily="34" charset="0"/>
              <a:buChar char="•"/>
            </a:pPr>
            <a:endParaRPr lang="en-CA" sz="900" dirty="0"/>
          </a:p>
          <a:p>
            <a:pPr marL="36000" indent="-285750">
              <a:buFont typeface="Arial" panose="020B0604020202020204" pitchFamily="34" charset="0"/>
              <a:buChar char="•"/>
            </a:pPr>
            <a:r>
              <a:rPr lang="en-CA" sz="2400" dirty="0"/>
              <a:t> Incorporating Sustainability</a:t>
            </a:r>
          </a:p>
          <a:p>
            <a:pPr marL="36000" indent="-285750">
              <a:buFont typeface="Arial" panose="020B0604020202020204" pitchFamily="34" charset="0"/>
              <a:buChar char="•"/>
            </a:pPr>
            <a:endParaRPr lang="en-CA" sz="900" dirty="0"/>
          </a:p>
          <a:p>
            <a:pPr marL="36000" indent="-285750">
              <a:buFont typeface="Arial" panose="020B0604020202020204" pitchFamily="34" charset="0"/>
              <a:buChar char="•"/>
            </a:pPr>
            <a:r>
              <a:rPr lang="en-CA" sz="2400" dirty="0"/>
              <a:t> Incorporating measurement and evaluation benchmarks</a:t>
            </a:r>
          </a:p>
        </p:txBody>
      </p:sp>
      <p:pic>
        <p:nvPicPr>
          <p:cNvPr id="2050" name="Picture 2" descr="Home Page | Rotary District 7910">
            <a:extLst>
              <a:ext uri="{FF2B5EF4-FFF2-40B4-BE49-F238E27FC236}">
                <a16:creationId xmlns:a16="http://schemas.microsoft.com/office/drawing/2014/main" id="{6ED120E8-2970-4354-A0B5-F11334F9F1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467"/>
          <a:stretch/>
        </p:blipFill>
        <p:spPr bwMode="auto">
          <a:xfrm>
            <a:off x="1128137" y="5278999"/>
            <a:ext cx="5472129" cy="1074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6064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E07D769-BCB2-459D-8EAA-F7C9623488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47" r="14389" b="42339"/>
          <a:stretch/>
        </p:blipFill>
        <p:spPr>
          <a:xfrm>
            <a:off x="3217761" y="564062"/>
            <a:ext cx="8412791" cy="5938931"/>
          </a:xfrm>
          <a:prstGeom prst="rect">
            <a:avLst/>
          </a:prstGeom>
        </p:spPr>
      </p:pic>
      <p:pic>
        <p:nvPicPr>
          <p:cNvPr id="4" name="Picture 3" descr="District 7080 logo">
            <a:extLst>
              <a:ext uri="{FF2B5EF4-FFF2-40B4-BE49-F238E27FC236}">
                <a16:creationId xmlns:a16="http://schemas.microsoft.com/office/drawing/2014/main" id="{ED540DD6-AD3C-4AA8-BAE7-136A5AA2205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32" y="175249"/>
            <a:ext cx="2637204" cy="109194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D2FC7C5-227A-4331-890C-75E3B7E871EC}"/>
              </a:ext>
            </a:extLst>
          </p:cNvPr>
          <p:cNvSpPr/>
          <p:nvPr/>
        </p:nvSpPr>
        <p:spPr>
          <a:xfrm>
            <a:off x="6600267" y="5548886"/>
            <a:ext cx="5472129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International Service Committee</a:t>
            </a:r>
          </a:p>
          <a:p>
            <a:pPr algn="ctr"/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28 October 2020</a:t>
            </a:r>
            <a:endParaRPr lang="en-US" sz="2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EC984B7-D7F8-42EB-BB1A-E945FEF160F7}"/>
              </a:ext>
            </a:extLst>
          </p:cNvPr>
          <p:cNvSpPr/>
          <p:nvPr/>
        </p:nvSpPr>
        <p:spPr>
          <a:xfrm>
            <a:off x="561448" y="1837630"/>
            <a:ext cx="233397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Resources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B6E6A5-43BE-40BF-9CDB-0748BCA04E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91" y="2747410"/>
            <a:ext cx="2185686" cy="3278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358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strict 7080 logo">
            <a:extLst>
              <a:ext uri="{FF2B5EF4-FFF2-40B4-BE49-F238E27FC236}">
                <a16:creationId xmlns:a16="http://schemas.microsoft.com/office/drawing/2014/main" id="{ED540DD6-AD3C-4AA8-BAE7-136A5AA2205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32" y="175249"/>
            <a:ext cx="2637204" cy="109194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D2FC7C5-227A-4331-890C-75E3B7E871EC}"/>
              </a:ext>
            </a:extLst>
          </p:cNvPr>
          <p:cNvSpPr/>
          <p:nvPr/>
        </p:nvSpPr>
        <p:spPr>
          <a:xfrm>
            <a:off x="6600267" y="5548886"/>
            <a:ext cx="5472129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International Service Committee</a:t>
            </a:r>
          </a:p>
          <a:p>
            <a:pPr algn="ctr"/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28 October 2020</a:t>
            </a:r>
            <a:endParaRPr lang="en-US" sz="2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EC984B7-D7F8-42EB-BB1A-E945FEF160F7}"/>
              </a:ext>
            </a:extLst>
          </p:cNvPr>
          <p:cNvSpPr/>
          <p:nvPr/>
        </p:nvSpPr>
        <p:spPr>
          <a:xfrm>
            <a:off x="4937700" y="499446"/>
            <a:ext cx="317413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ISC Next steps</a:t>
            </a:r>
          </a:p>
          <a:p>
            <a:pPr algn="ctr"/>
            <a:endParaRPr lang="en-US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8367996-3725-4AC2-AA03-6545CB301A4F}"/>
              </a:ext>
            </a:extLst>
          </p:cNvPr>
          <p:cNvSpPr/>
          <p:nvPr/>
        </p:nvSpPr>
        <p:spPr>
          <a:xfrm>
            <a:off x="3713836" y="1532817"/>
            <a:ext cx="7460300" cy="37240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Communication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1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C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Information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1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C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Co-ordination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1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FFC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Resource Network</a:t>
            </a:r>
          </a:p>
          <a:p>
            <a:pPr algn="ctr"/>
            <a:endParaRPr lang="en-US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C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72B27B-7E0E-4887-AA29-209A32C5F8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95" y="3254737"/>
            <a:ext cx="2549295" cy="169953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A8BDF66-3C07-45F8-B8CF-EE3831941D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263" y="1449965"/>
            <a:ext cx="2453961" cy="1635973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026" name="Picture 2" descr="Rotaracators get ready for Rotaract Service Project.">
            <a:extLst>
              <a:ext uri="{FF2B5EF4-FFF2-40B4-BE49-F238E27FC236}">
                <a16:creationId xmlns:a16="http://schemas.microsoft.com/office/drawing/2014/main" id="{9E2079AD-86D6-4006-85AF-137316A2AD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595" y="5067337"/>
            <a:ext cx="2549295" cy="143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20A2A7E-F10E-4B16-B1A3-4E6D6BAA9F39}"/>
              </a:ext>
            </a:extLst>
          </p:cNvPr>
          <p:cNvSpPr txBox="1"/>
          <p:nvPr/>
        </p:nvSpPr>
        <p:spPr>
          <a:xfrm>
            <a:off x="3922648" y="6102508"/>
            <a:ext cx="3853962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CA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Next Meeting	</a:t>
            </a:r>
            <a:r>
              <a:rPr lang="en-CA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CA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December 16,2020</a:t>
            </a:r>
            <a:endParaRPr lang="en-C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DDD4C59-DC2A-47F3-8FCF-1BD813068703}"/>
              </a:ext>
            </a:extLst>
          </p:cNvPr>
          <p:cNvSpPr/>
          <p:nvPr/>
        </p:nvSpPr>
        <p:spPr>
          <a:xfrm>
            <a:off x="8712369" y="4069017"/>
            <a:ext cx="2844946" cy="181588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Rotary International (My Rotary)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International Service Committee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Foundation Committee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Rotary Action Groups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Regional Grants Officer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TRF Cadre</a:t>
            </a:r>
            <a:endParaRPr lang="en-US" sz="1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en-US" sz="1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en-US" sz="1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191699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252</Words>
  <Application>Microsoft Office PowerPoint</Application>
  <PresentationFormat>Widescreen</PresentationFormat>
  <Paragraphs>63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Service Committee</dc:title>
  <dc:creator>rajbir mann</dc:creator>
  <cp:lastModifiedBy>rajbir mann</cp:lastModifiedBy>
  <cp:revision>14</cp:revision>
  <dcterms:created xsi:type="dcterms:W3CDTF">2020-10-28T18:20:26Z</dcterms:created>
  <dcterms:modified xsi:type="dcterms:W3CDTF">2020-10-28T21:47:07Z</dcterms:modified>
</cp:coreProperties>
</file>